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3" r:id="rId4"/>
    <p:sldId id="264" r:id="rId5"/>
    <p:sldId id="258" r:id="rId6"/>
    <p:sldId id="269" r:id="rId7"/>
    <p:sldId id="259" r:id="rId8"/>
    <p:sldId id="260" r:id="rId9"/>
    <p:sldId id="261" r:id="rId10"/>
    <p:sldId id="262" r:id="rId11"/>
    <p:sldId id="265" r:id="rId12"/>
    <p:sldId id="270" r:id="rId13"/>
    <p:sldId id="271" r:id="rId14"/>
    <p:sldId id="272" r:id="rId15"/>
  </p:sldIdLst>
  <p:sldSz cx="9144000" cy="6858000" type="screen4x3"/>
  <p:notesSz cx="6802438" cy="993457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bg2"/>
        </a:solidFill>
        <a:latin typeface="Arial" charset="0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bg2"/>
        </a:solidFill>
        <a:latin typeface="Arial" charset="0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bg2"/>
        </a:solidFill>
        <a:latin typeface="Arial" charset="0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bg2"/>
        </a:solidFill>
        <a:latin typeface="Arial" charset="0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bg2"/>
        </a:solidFill>
        <a:latin typeface="Arial" charset="0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bg2"/>
        </a:solidFill>
        <a:latin typeface="Arial" charset="0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bg2"/>
        </a:solidFill>
        <a:latin typeface="Arial" charset="0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bg2"/>
        </a:solidFill>
        <a:latin typeface="Arial" charset="0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bg2"/>
        </a:solidFill>
        <a:latin typeface="Arial" charset="0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174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9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39933"/>
    <a:srgbClr val="0000FF"/>
    <a:srgbClr val="FF5050"/>
    <a:srgbClr val="FFFF66"/>
    <a:srgbClr val="FFFF99"/>
    <a:srgbClr val="33CC3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 autoAdjust="0"/>
    <p:restoredTop sz="94660" autoAdjust="0"/>
  </p:normalViewPr>
  <p:slideViewPr>
    <p:cSldViewPr>
      <p:cViewPr varScale="1">
        <p:scale>
          <a:sx n="91" d="100"/>
          <a:sy n="91" d="100"/>
        </p:scale>
        <p:origin x="-1596" y="-102"/>
      </p:cViewPr>
      <p:guideLst>
        <p:guide orient="horz" pos="2160"/>
        <p:guide pos="17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2064" y="-96"/>
      </p:cViewPr>
      <p:guideLst>
        <p:guide orient="horz" pos="3129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723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3141" y="0"/>
            <a:ext cx="2947723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6122"/>
            <a:ext cx="2947723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3141" y="9436122"/>
            <a:ext cx="2947723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A4913CD-B5CA-4B31-95A5-3CD82961AEF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4363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723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3141" y="0"/>
            <a:ext cx="2947723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7288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244" y="4718923"/>
            <a:ext cx="5441950" cy="447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6122"/>
            <a:ext cx="2947723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3141" y="9436122"/>
            <a:ext cx="2947723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417EC9F-6ECC-489A-B648-E639743E284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8965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17EC9F-6ECC-489A-B648-E639743E284A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450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auto">
          <a:xfrm>
            <a:off x="987425" y="6591300"/>
            <a:ext cx="3175" cy="1588"/>
          </a:xfrm>
          <a:custGeom>
            <a:avLst/>
            <a:gdLst/>
            <a:ahLst/>
            <a:cxnLst>
              <a:cxn ang="0">
                <a:pos x="24" y="6"/>
              </a:cxn>
              <a:cxn ang="0">
                <a:pos x="12" y="3"/>
              </a:cxn>
              <a:cxn ang="0">
                <a:pos x="12" y="3"/>
              </a:cxn>
              <a:cxn ang="0">
                <a:pos x="12" y="3"/>
              </a:cxn>
              <a:cxn ang="0">
                <a:pos x="12" y="3"/>
              </a:cxn>
              <a:cxn ang="0">
                <a:pos x="0" y="0"/>
              </a:cxn>
              <a:cxn ang="0">
                <a:pos x="24" y="6"/>
              </a:cxn>
            </a:cxnLst>
            <a:rect l="0" t="0" r="r" b="b"/>
            <a:pathLst>
              <a:path w="24" h="6">
                <a:moveTo>
                  <a:pt x="24" y="6"/>
                </a:moveTo>
                <a:lnTo>
                  <a:pt x="12" y="3"/>
                </a:lnTo>
                <a:lnTo>
                  <a:pt x="12" y="3"/>
                </a:lnTo>
                <a:lnTo>
                  <a:pt x="12" y="3"/>
                </a:lnTo>
                <a:lnTo>
                  <a:pt x="12" y="3"/>
                </a:lnTo>
                <a:lnTo>
                  <a:pt x="0" y="0"/>
                </a:lnTo>
                <a:lnTo>
                  <a:pt x="24" y="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963614"/>
            <a:ext cx="7772400" cy="1470025"/>
          </a:xfrm>
        </p:spPr>
        <p:txBody>
          <a:bodyPr lIns="91440"/>
          <a:lstStyle>
            <a:lvl1pPr algn="ctr">
              <a:defRPr sz="40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굴림" pitchFamily="50" charset="-127"/>
              <a:buNone/>
              <a:defRPr sz="28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6453188"/>
            <a:ext cx="1042988" cy="260350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21172FE1-7189-4D3F-A599-0989F58233B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53188"/>
            <a:ext cx="2895600" cy="2682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36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2F7F5-8F55-4303-99E7-4391D167249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1"/>
            <a:ext cx="2286000" cy="6126163"/>
          </a:xfrm>
        </p:spPr>
        <p:txBody>
          <a:bodyPr vert="eaVert"/>
          <a:lstStyle>
            <a:lvl1pPr algn="ctr">
              <a:defRPr sz="40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0" y="1"/>
            <a:ext cx="6705600" cy="6126163"/>
          </a:xfrm>
        </p:spPr>
        <p:txBody>
          <a:bodyPr vert="eaVert"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FC21AC-876E-4887-B602-700A83B2370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19138"/>
          </a:xfrm>
        </p:spPr>
        <p:txBody>
          <a:bodyPr/>
          <a:lstStyle>
            <a:lvl1pPr algn="ctr">
              <a:defRPr sz="36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052514"/>
            <a:ext cx="4038600" cy="2460625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 sz="18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665539"/>
            <a:ext cx="4038600" cy="2460625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7F1BD0-BA13-4D74-B196-032694EEE03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19138"/>
          </a:xfrm>
        </p:spPr>
        <p:txBody>
          <a:bodyPr/>
          <a:lstStyle>
            <a:lvl1pPr algn="ctr">
              <a:defRPr sz="36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4038600" cy="5073650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 sz="18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9BB21-2384-4A85-93B5-14F98039C6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19138"/>
          </a:xfrm>
        </p:spPr>
        <p:txBody>
          <a:bodyPr/>
          <a:lstStyle>
            <a:lvl1pPr algn="ctr">
              <a:defRPr sz="36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052513"/>
            <a:ext cx="8229600" cy="507365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1E8221-2BAD-4EA8-B1A3-F91E51B3BC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3600"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75134-E4F0-4D7C-BB01-3A924106656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ctr">
              <a:defRPr sz="4000" b="1" cap="all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3E3ECD-5683-4549-BC94-5690A567890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36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>
            <a:lvl1pPr>
              <a:defRPr sz="2000">
                <a:latin typeface="Times New Roman" pitchFamily="18" charset="0"/>
                <a:cs typeface="Times New Roman" pitchFamily="18" charset="0"/>
              </a:defRPr>
            </a:lvl1pPr>
            <a:lvl2pPr>
              <a:defRPr sz="18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4038600" cy="5073650"/>
          </a:xfrm>
        </p:spPr>
        <p:txBody>
          <a:bodyPr/>
          <a:lstStyle>
            <a:lvl1pPr>
              <a:defRPr sz="2000">
                <a:latin typeface="Times New Roman" pitchFamily="18" charset="0"/>
                <a:cs typeface="Times New Roman" pitchFamily="18" charset="0"/>
              </a:defRPr>
            </a:lvl1pPr>
            <a:lvl2pPr>
              <a:defRPr sz="18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2168D9-8276-4E74-A83D-954764E4854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0000"/>
          </a:xfrm>
        </p:spPr>
        <p:txBody>
          <a:bodyPr/>
          <a:lstStyle>
            <a:lvl1pPr algn="ctr">
              <a:defRPr sz="36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1" y="1196752"/>
            <a:ext cx="4040188" cy="639762"/>
          </a:xfrm>
        </p:spPr>
        <p:txBody>
          <a:bodyPr anchor="b"/>
          <a:lstStyle>
            <a:lvl1pPr marL="0" indent="0">
              <a:buNone/>
              <a:defRPr sz="2000" b="1"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1" y="1836514"/>
            <a:ext cx="4040188" cy="3951288"/>
          </a:xfrm>
        </p:spPr>
        <p:txBody>
          <a:bodyPr/>
          <a:lstStyle>
            <a:lvl1pPr>
              <a:defRPr sz="2000">
                <a:latin typeface="Times New Roman" pitchFamily="18" charset="0"/>
                <a:cs typeface="Times New Roman" pitchFamily="18" charset="0"/>
              </a:defRPr>
            </a:lvl1pPr>
            <a:lvl2pPr>
              <a:defRPr sz="18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96752"/>
            <a:ext cx="4041775" cy="639762"/>
          </a:xfrm>
        </p:spPr>
        <p:txBody>
          <a:bodyPr anchor="b"/>
          <a:lstStyle>
            <a:lvl1pPr marL="0" indent="0">
              <a:buNone/>
              <a:defRPr sz="2000" b="1"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36514"/>
            <a:ext cx="4041775" cy="3951288"/>
          </a:xfrm>
        </p:spPr>
        <p:txBody>
          <a:bodyPr/>
          <a:lstStyle>
            <a:lvl1pPr>
              <a:defRPr sz="2000">
                <a:latin typeface="Times New Roman" pitchFamily="18" charset="0"/>
                <a:cs typeface="Times New Roman" pitchFamily="18" charset="0"/>
              </a:defRPr>
            </a:lvl1pPr>
            <a:lvl2pPr>
              <a:defRPr sz="18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BCC1A-452E-47C1-8343-728A3DF4DF9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36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D6EAA6-8022-416D-809A-F0911D843C1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65876-249A-401C-89D2-3C53575AC62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ctr">
              <a:defRPr sz="20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2000">
                <a:latin typeface="Times New Roman" pitchFamily="18" charset="0"/>
                <a:cs typeface="Times New Roman" pitchFamily="18" charset="0"/>
              </a:defRPr>
            </a:lvl1pPr>
            <a:lvl2pPr>
              <a:defRPr sz="18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800"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4384E4-E957-4E76-B93E-5AA004CFB1B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ctr">
              <a:defRPr sz="20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78F2B5-7A5C-43A8-BA23-7F5A77064B7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p:transition>
    <p:pull dir="r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reeform 2"/>
          <p:cNvSpPr>
            <a:spLocks/>
          </p:cNvSpPr>
          <p:nvPr/>
        </p:nvSpPr>
        <p:spPr bwMode="auto">
          <a:xfrm>
            <a:off x="987425" y="6591300"/>
            <a:ext cx="3175" cy="1588"/>
          </a:xfrm>
          <a:custGeom>
            <a:avLst/>
            <a:gdLst/>
            <a:ahLst/>
            <a:cxnLst>
              <a:cxn ang="0">
                <a:pos x="24" y="6"/>
              </a:cxn>
              <a:cxn ang="0">
                <a:pos x="12" y="3"/>
              </a:cxn>
              <a:cxn ang="0">
                <a:pos x="12" y="3"/>
              </a:cxn>
              <a:cxn ang="0">
                <a:pos x="12" y="3"/>
              </a:cxn>
              <a:cxn ang="0">
                <a:pos x="12" y="3"/>
              </a:cxn>
              <a:cxn ang="0">
                <a:pos x="0" y="0"/>
              </a:cxn>
              <a:cxn ang="0">
                <a:pos x="24" y="6"/>
              </a:cxn>
            </a:cxnLst>
            <a:rect l="0" t="0" r="r" b="b"/>
            <a:pathLst>
              <a:path w="24" h="6">
                <a:moveTo>
                  <a:pt x="24" y="6"/>
                </a:moveTo>
                <a:lnTo>
                  <a:pt x="12" y="3"/>
                </a:lnTo>
                <a:lnTo>
                  <a:pt x="12" y="3"/>
                </a:lnTo>
                <a:lnTo>
                  <a:pt x="12" y="3"/>
                </a:lnTo>
                <a:lnTo>
                  <a:pt x="12" y="3"/>
                </a:lnTo>
                <a:lnTo>
                  <a:pt x="0" y="0"/>
                </a:lnTo>
                <a:lnTo>
                  <a:pt x="24" y="6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383338"/>
            <a:ext cx="51752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 b="1">
                <a:solidFill>
                  <a:srgbClr val="0000FF"/>
                </a:solidFill>
                <a:latin typeface="+mj-lt"/>
                <a:ea typeface="굴림" pitchFamily="50" charset="-127"/>
              </a:defRPr>
            </a:lvl1pPr>
          </a:lstStyle>
          <a:p>
            <a:pPr>
              <a:defRPr/>
            </a:pPr>
            <a:fld id="{539FC051-4631-4D30-AC82-4564591E31E1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719138"/>
          </a:xfrm>
          <a:prstGeom prst="rect">
            <a:avLst/>
          </a:prstGeom>
          <a:gradFill rotWithShape="1">
            <a:gsLst>
              <a:gs pos="0">
                <a:srgbClr val="182F76"/>
              </a:gs>
              <a:gs pos="100000">
                <a:srgbClr val="3366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27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9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2513"/>
            <a:ext cx="8229600" cy="507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578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373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600" b="1">
                <a:solidFill>
                  <a:srgbClr val="0000FF"/>
                </a:solidFill>
                <a:latin typeface="+mn-lt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5785" name="Line 9"/>
          <p:cNvSpPr>
            <a:spLocks noChangeShapeType="1"/>
          </p:cNvSpPr>
          <p:nvPr/>
        </p:nvSpPr>
        <p:spPr bwMode="auto">
          <a:xfrm>
            <a:off x="250825" y="6308725"/>
            <a:ext cx="8569325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ko-KR" altLang="en-US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75786" name="Line 10"/>
          <p:cNvSpPr>
            <a:spLocks noChangeShapeType="1"/>
          </p:cNvSpPr>
          <p:nvPr userDrawn="1"/>
        </p:nvSpPr>
        <p:spPr bwMode="auto">
          <a:xfrm>
            <a:off x="250825" y="6308725"/>
            <a:ext cx="8569325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ko-KR" altLang="en-US">
              <a:latin typeface="Arial" pitchFamily="34" charset="0"/>
              <a:ea typeface="굴림" pitchFamily="50" charset="-127"/>
            </a:endParaRPr>
          </a:p>
        </p:txBody>
      </p:sp>
      <p:pic>
        <p:nvPicPr>
          <p:cNvPr id="1033" name="Picture 11" descr="new seloco_가로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596188" y="6381750"/>
            <a:ext cx="13589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75" r:id="rId1"/>
    <p:sldLayoutId id="2147483674" r:id="rId2"/>
    <p:sldLayoutId id="2147483673" r:id="rId3"/>
    <p:sldLayoutId id="2147483672" r:id="rId4"/>
    <p:sldLayoutId id="2147483671" r:id="rId5"/>
    <p:sldLayoutId id="2147483670" r:id="rId6"/>
    <p:sldLayoutId id="2147483669" r:id="rId7"/>
    <p:sldLayoutId id="2147483668" r:id="rId8"/>
    <p:sldLayoutId id="2147483667" r:id="rId9"/>
    <p:sldLayoutId id="2147483666" r:id="rId10"/>
    <p:sldLayoutId id="2147483665" r:id="rId11"/>
    <p:sldLayoutId id="2147483664" r:id="rId12"/>
    <p:sldLayoutId id="2147483663" r:id="rId13"/>
    <p:sldLayoutId id="2147483662" r:id="rId14"/>
  </p:sldLayoutIdLst>
  <p:transition>
    <p:pull dir="ru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FFFF00"/>
          </a:solidFill>
          <a:latin typeface="Times New Roman" pitchFamily="18" charset="0"/>
          <a:ea typeface="+mj-ea"/>
          <a:cs typeface="Times New Roman" pitchFamily="1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tx1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굴림" charset="-127"/>
        <a:buBlip>
          <a:blip r:embed="rId17"/>
        </a:buBlip>
        <a:defRPr kumimoji="1" sz="2000" b="1">
          <a:solidFill>
            <a:schemeClr val="bg2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18"/>
        </a:buBlip>
        <a:defRPr kumimoji="1" sz="1800">
          <a:solidFill>
            <a:schemeClr val="bg2"/>
          </a:solidFill>
          <a:latin typeface="Times New Roman" pitchFamily="18" charset="0"/>
          <a:ea typeface="+mn-ea"/>
          <a:cs typeface="Times New Roman" pitchFamily="18" charset="0"/>
        </a:defRPr>
      </a:lvl2pPr>
      <a:lvl3pPr marL="108585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1800">
          <a:solidFill>
            <a:schemeClr val="bg2"/>
          </a:solidFill>
          <a:latin typeface="Times New Roman" pitchFamily="18" charset="0"/>
          <a:ea typeface="+mn-ea"/>
          <a:cs typeface="Times New Roman" pitchFamily="18" charset="0"/>
        </a:defRPr>
      </a:lvl3pPr>
      <a:lvl4pPr marL="1428750" indent="-228600" algn="l" rtl="0" eaLnBrk="0" fontAlgn="base" hangingPunct="0">
        <a:spcBef>
          <a:spcPct val="20000"/>
        </a:spcBef>
        <a:spcAft>
          <a:spcPct val="0"/>
        </a:spcAft>
        <a:buFont typeface="굴림" charset="-127"/>
        <a:buBlip>
          <a:blip r:embed="rId20"/>
        </a:buBlip>
        <a:defRPr kumimoji="1" sz="1600">
          <a:solidFill>
            <a:schemeClr val="bg2"/>
          </a:solidFill>
          <a:latin typeface="Times New Roman" pitchFamily="18" charset="0"/>
          <a:ea typeface="+mn-ea"/>
          <a:cs typeface="Times New Roman" pitchFamily="18" charset="0"/>
        </a:defRPr>
      </a:lvl4pPr>
      <a:lvl5pPr marL="177165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1"/>
        </a:buBlip>
        <a:defRPr kumimoji="1" sz="1600">
          <a:solidFill>
            <a:schemeClr val="bg2"/>
          </a:solidFill>
          <a:latin typeface="Times New Roman" pitchFamily="18" charset="0"/>
          <a:ea typeface="+mn-ea"/>
          <a:cs typeface="Times New Roman" pitchFamily="18" charset="0"/>
        </a:defRPr>
      </a:lvl5pPr>
      <a:lvl6pPr marL="222885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1"/>
        </a:buBlip>
        <a:defRPr kumimoji="1" sz="1600">
          <a:solidFill>
            <a:schemeClr val="bg2"/>
          </a:solidFill>
          <a:latin typeface="+mn-lt"/>
          <a:ea typeface="+mn-ea"/>
        </a:defRPr>
      </a:lvl6pPr>
      <a:lvl7pPr marL="268605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1"/>
        </a:buBlip>
        <a:defRPr kumimoji="1" sz="1600">
          <a:solidFill>
            <a:schemeClr val="bg2"/>
          </a:solidFill>
          <a:latin typeface="+mn-lt"/>
          <a:ea typeface="+mn-ea"/>
        </a:defRPr>
      </a:lvl7pPr>
      <a:lvl8pPr marL="314325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1"/>
        </a:buBlip>
        <a:defRPr kumimoji="1" sz="1600">
          <a:solidFill>
            <a:schemeClr val="bg2"/>
          </a:solidFill>
          <a:latin typeface="+mn-lt"/>
          <a:ea typeface="+mn-ea"/>
        </a:defRPr>
      </a:lvl8pPr>
      <a:lvl9pPr marL="360045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1"/>
        </a:buBlip>
        <a:defRPr kumimoji="1" sz="16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Jetson Nano </a:t>
            </a:r>
            <a:r>
              <a:rPr lang="ko-KR" altLang="en-US" dirty="0" smtClean="0"/>
              <a:t>실</a:t>
            </a:r>
            <a:r>
              <a:rPr lang="ko-KR" altLang="en-US" dirty="0"/>
              <a:t>습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1640" y="3717032"/>
            <a:ext cx="6400800" cy="1752600"/>
          </a:xfrm>
        </p:spPr>
        <p:txBody>
          <a:bodyPr/>
          <a:lstStyle/>
          <a:p>
            <a:r>
              <a:rPr lang="en-US" altLang="ko-KR" dirty="0" smtClean="0"/>
              <a:t>2021.03.16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인턴사원 김기훈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최기환</a:t>
            </a:r>
            <a:endParaRPr lang="ko-KR" altLang="en-US" dirty="0"/>
          </a:p>
        </p:txBody>
      </p:sp>
      <p:sp>
        <p:nvSpPr>
          <p:cNvPr id="4" name="부제목 2"/>
          <p:cNvSpPr txBox="1">
            <a:spLocks/>
          </p:cNvSpPr>
          <p:nvPr/>
        </p:nvSpPr>
        <p:spPr bwMode="auto">
          <a:xfrm>
            <a:off x="4716016" y="6215061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굴림" pitchFamily="50" charset="-127"/>
              <a:buNone/>
              <a:defRPr kumimoji="1" sz="2800" b="1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3"/>
              </a:buBlip>
              <a:defRPr kumimoji="1" sz="18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5"/>
              </a:buBlip>
              <a:defRPr kumimoji="1" sz="16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endParaRPr lang="ko-KR" altLang="en-US" sz="2500" b="0" kern="0" dirty="0">
              <a:latin typeface="+mj-ea"/>
              <a:ea typeface="+mj-ea"/>
            </a:endParaRPr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Jetson Nano</a:t>
            </a:r>
            <a:r>
              <a:rPr lang="ko-KR" altLang="en-US" dirty="0" smtClean="0"/>
              <a:t>에 도플러 센서 연결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57200" y="1052513"/>
            <a:ext cx="8229600" cy="3168575"/>
          </a:xfrm>
        </p:spPr>
        <p:txBody>
          <a:bodyPr/>
          <a:lstStyle/>
          <a:p>
            <a:r>
              <a:rPr lang="ko-KR" altLang="en-US" dirty="0" smtClean="0"/>
              <a:t>도플러 효과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어떤 파동의 </a:t>
            </a:r>
            <a:r>
              <a:rPr lang="ko-KR" altLang="en-US" dirty="0" err="1" smtClean="0"/>
              <a:t>파동원과</a:t>
            </a:r>
            <a:r>
              <a:rPr lang="ko-KR" altLang="en-US" dirty="0" smtClean="0"/>
              <a:t> 관찰자의 상대속도에 따라 진동수와 파장이 바뀌는 현상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Jetson Nano</a:t>
            </a:r>
            <a:r>
              <a:rPr lang="ko-KR" altLang="en-US" dirty="0" smtClean="0"/>
              <a:t>에 도플러 센서인 </a:t>
            </a:r>
            <a:r>
              <a:rPr lang="en-US" altLang="ko-KR" dirty="0" smtClean="0"/>
              <a:t>HW-M10</a:t>
            </a:r>
            <a:r>
              <a:rPr lang="ko-KR" altLang="en-US" dirty="0" smtClean="0"/>
              <a:t>을 연결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사용한 센서</a:t>
            </a:r>
            <a:r>
              <a:rPr lang="en-US" altLang="ko-KR" dirty="0" smtClean="0"/>
              <a:t>: HW-M10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21088"/>
            <a:ext cx="8568952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798598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Jetson Nano</a:t>
            </a:r>
            <a:r>
              <a:rPr lang="ko-KR" altLang="en-US" dirty="0" smtClean="0"/>
              <a:t>에 도플러 센서 연결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52736"/>
            <a:ext cx="3600400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89" y="2708920"/>
            <a:ext cx="2699713" cy="177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자유형 5"/>
          <p:cNvSpPr/>
          <p:nvPr/>
        </p:nvSpPr>
        <p:spPr bwMode="auto">
          <a:xfrm>
            <a:off x="2438400" y="3626069"/>
            <a:ext cx="3573517" cy="2333297"/>
          </a:xfrm>
          <a:custGeom>
            <a:avLst/>
            <a:gdLst>
              <a:gd name="connsiteX0" fmla="*/ 3573517 w 3573517"/>
              <a:gd name="connsiteY0" fmla="*/ 0 h 2333297"/>
              <a:gd name="connsiteX1" fmla="*/ 903890 w 3573517"/>
              <a:gd name="connsiteY1" fmla="*/ 1555531 h 2333297"/>
              <a:gd name="connsiteX2" fmla="*/ 0 w 3573517"/>
              <a:gd name="connsiteY2" fmla="*/ 2333297 h 233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3517" h="2333297">
                <a:moveTo>
                  <a:pt x="3573517" y="0"/>
                </a:moveTo>
                <a:cubicBezTo>
                  <a:pt x="2536496" y="583324"/>
                  <a:pt x="1499476" y="1166648"/>
                  <a:pt x="903890" y="1555531"/>
                </a:cubicBezTo>
                <a:cubicBezTo>
                  <a:pt x="308304" y="1944414"/>
                  <a:pt x="127876" y="2215932"/>
                  <a:pt x="0" y="2333297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  <p:sp>
        <p:nvSpPr>
          <p:cNvPr id="7" name="자유형 6"/>
          <p:cNvSpPr/>
          <p:nvPr/>
        </p:nvSpPr>
        <p:spPr bwMode="auto">
          <a:xfrm>
            <a:off x="2438400" y="3720662"/>
            <a:ext cx="3563007" cy="378372"/>
          </a:xfrm>
          <a:custGeom>
            <a:avLst/>
            <a:gdLst>
              <a:gd name="connsiteX0" fmla="*/ 3636579 w 3636579"/>
              <a:gd name="connsiteY0" fmla="*/ 378372 h 378372"/>
              <a:gd name="connsiteX1" fmla="*/ 0 w 3636579"/>
              <a:gd name="connsiteY1" fmla="*/ 0 h 37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36579" h="378372">
                <a:moveTo>
                  <a:pt x="3636579" y="378372"/>
                </a:moveTo>
                <a:lnTo>
                  <a:pt x="0" y="0"/>
                </a:lnTo>
              </a:path>
            </a:pathLst>
          </a:cu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  <p:sp>
        <p:nvSpPr>
          <p:cNvPr id="8" name="자유형 7"/>
          <p:cNvSpPr/>
          <p:nvPr/>
        </p:nvSpPr>
        <p:spPr bwMode="auto">
          <a:xfrm>
            <a:off x="2438400" y="3916680"/>
            <a:ext cx="3563007" cy="45719"/>
          </a:xfrm>
          <a:custGeom>
            <a:avLst/>
            <a:gdLst>
              <a:gd name="connsiteX0" fmla="*/ 3626069 w 3626069"/>
              <a:gd name="connsiteY0" fmla="*/ 0 h 73572"/>
              <a:gd name="connsiteX1" fmla="*/ 0 w 3626069"/>
              <a:gd name="connsiteY1" fmla="*/ 73572 h 7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26069" h="73572">
                <a:moveTo>
                  <a:pt x="3626069" y="0"/>
                </a:moveTo>
                <a:lnTo>
                  <a:pt x="0" y="73572"/>
                </a:lnTo>
              </a:path>
            </a:pathLst>
          </a:cu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151554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Jetson Nano</a:t>
            </a:r>
            <a:r>
              <a:rPr lang="ko-KR" altLang="en-US" dirty="0"/>
              <a:t>에 도플러 센서 연결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도플러 센서 </a:t>
            </a:r>
            <a:r>
              <a:rPr lang="en-US" altLang="ko-KR" dirty="0" smtClean="0"/>
              <a:t>HW-M10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NVIDIA</a:t>
            </a:r>
            <a:r>
              <a:rPr lang="ko-KR" altLang="en-US" dirty="0" smtClean="0"/>
              <a:t>에서 자체 제공하는 </a:t>
            </a:r>
            <a:r>
              <a:rPr lang="en-US" altLang="ko-KR" dirty="0" smtClean="0"/>
              <a:t>GPIO </a:t>
            </a:r>
            <a:r>
              <a:rPr lang="ko-KR" altLang="en-US" dirty="0" smtClean="0"/>
              <a:t>라이브러리를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python</a:t>
            </a:r>
            <a:r>
              <a:rPr lang="ko-KR" altLang="en-US" dirty="0" smtClean="0"/>
              <a:t>으로 직접 코딩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43151"/>
            <a:ext cx="7920880" cy="4422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2831417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조도 센서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52513"/>
            <a:ext cx="3682752" cy="5073650"/>
          </a:xfrm>
        </p:spPr>
        <p:txBody>
          <a:bodyPr/>
          <a:lstStyle/>
          <a:p>
            <a:r>
              <a:rPr lang="ko-KR" altLang="en-US" dirty="0" smtClean="0"/>
              <a:t>도플러 센서 </a:t>
            </a:r>
            <a:r>
              <a:rPr lang="en-US" altLang="ko-KR" dirty="0" smtClean="0"/>
              <a:t>(HW-M10)</a:t>
            </a:r>
            <a:r>
              <a:rPr lang="ko-KR" altLang="en-US" dirty="0" smtClean="0"/>
              <a:t>에</a:t>
            </a:r>
            <a:r>
              <a:rPr lang="en-US" altLang="ko-KR" dirty="0"/>
              <a:t> </a:t>
            </a:r>
            <a:r>
              <a:rPr lang="ko-KR" altLang="en-US" dirty="0" smtClean="0"/>
              <a:t>조도 센서를 부착</a:t>
            </a:r>
            <a:r>
              <a:rPr lang="en-US" altLang="ko-KR" dirty="0" smtClean="0"/>
              <a:t>(</a:t>
            </a:r>
            <a:r>
              <a:rPr lang="ko-KR" altLang="en-US" dirty="0" smtClean="0"/>
              <a:t>납땜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아두이노에</a:t>
            </a:r>
            <a:r>
              <a:rPr lang="ko-KR" altLang="en-US" dirty="0" smtClean="0"/>
              <a:t> 동작하는지 테스트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동작확인</a:t>
            </a:r>
            <a:r>
              <a:rPr lang="en-US" altLang="ko-KR" dirty="0" smtClean="0"/>
              <a:t>, Jetson Nano</a:t>
            </a:r>
            <a:r>
              <a:rPr lang="ko-KR" altLang="en-US" dirty="0" smtClean="0"/>
              <a:t>보드에 연결하려고 하였으나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조도센서는 </a:t>
            </a:r>
            <a:r>
              <a:rPr lang="en-US" altLang="ko-KR" dirty="0" smtClean="0"/>
              <a:t>Analog </a:t>
            </a:r>
            <a:r>
              <a:rPr lang="ko-KR" altLang="en-US" dirty="0" smtClean="0"/>
              <a:t>값을 출력하는데 </a:t>
            </a:r>
            <a:r>
              <a:rPr lang="en-US" altLang="ko-KR" dirty="0" smtClean="0"/>
              <a:t>Jetson Nano </a:t>
            </a:r>
            <a:r>
              <a:rPr lang="ko-KR" altLang="en-US" dirty="0" smtClean="0"/>
              <a:t>보드는 </a:t>
            </a:r>
            <a:r>
              <a:rPr lang="en-US" altLang="ko-KR" dirty="0" smtClean="0"/>
              <a:t>Digital </a:t>
            </a:r>
            <a:r>
              <a:rPr lang="ko-KR" altLang="en-US" dirty="0" smtClean="0"/>
              <a:t>값만 입력 받음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ADC </a:t>
            </a:r>
            <a:r>
              <a:rPr lang="ko-KR" altLang="en-US" dirty="0" smtClean="0"/>
              <a:t>변환기 필요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27984" y="1268760"/>
            <a:ext cx="4535904" cy="453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268760"/>
            <a:ext cx="4535904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40355"/>
      </p:ext>
    </p:extLst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조도 센서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" y="692697"/>
            <a:ext cx="913794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5" y="3501008"/>
            <a:ext cx="9026029" cy="3209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2592166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034" y="1196752"/>
            <a:ext cx="5040560" cy="4608512"/>
          </a:xfrm>
        </p:spPr>
        <p:txBody>
          <a:bodyPr/>
          <a:lstStyle/>
          <a:p>
            <a:r>
              <a:rPr lang="en-US" altLang="ko-KR" dirty="0" smtClean="0"/>
              <a:t>1. Jetson Nano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센서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 설명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동작 확인</a:t>
            </a:r>
            <a:endParaRPr lang="en-US" altLang="ko-KR" dirty="0" smtClean="0"/>
          </a:p>
          <a:p>
            <a:r>
              <a:rPr lang="en-US" altLang="ko-KR" dirty="0" smtClean="0"/>
              <a:t>2.  Jetson Nano</a:t>
            </a:r>
            <a:r>
              <a:rPr lang="ko-KR" altLang="en-US" dirty="0" smtClean="0"/>
              <a:t>에 초음파 센서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 설명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회로 설계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동작 확인</a:t>
            </a:r>
            <a:endParaRPr lang="en-US" altLang="ko-KR" dirty="0" smtClean="0"/>
          </a:p>
          <a:p>
            <a:r>
              <a:rPr lang="en-US" altLang="ko-KR" dirty="0" smtClean="0"/>
              <a:t>3. Jetson Nano</a:t>
            </a:r>
            <a:r>
              <a:rPr lang="ko-KR" altLang="en-US" dirty="0" smtClean="0"/>
              <a:t>에 도플러 센서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 설명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동작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조도 센서 실습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292080" y="908720"/>
            <a:ext cx="3707904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2"/>
              </a:buBlip>
              <a:defRPr kumimoji="1" sz="2000" b="1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3"/>
              </a:buBlip>
              <a:defRPr kumimoji="1" sz="18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5"/>
              </a:buBlip>
              <a:defRPr kumimoji="1" sz="16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 latinLnBrk="0">
              <a:buNone/>
            </a:pPr>
            <a:endParaRPr lang="en-US" altLang="ko-KR" kern="0" dirty="0" smtClean="0"/>
          </a:p>
        </p:txBody>
      </p:sp>
    </p:spTree>
    <p:extLst>
      <p:ext uri="{BB962C8B-B14F-4D97-AF65-F5344CB8AC3E}">
        <p14:creationId xmlns:p14="http://schemas.microsoft.com/office/powerpoint/2010/main" val="3970098240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Jetson Nano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센서 연결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5073650"/>
          </a:xfrm>
        </p:spPr>
        <p:txBody>
          <a:bodyPr/>
          <a:lstStyle/>
          <a:p>
            <a:r>
              <a:rPr lang="en-US" altLang="ko-KR" dirty="0" smtClean="0"/>
              <a:t>Jetson Nano</a:t>
            </a:r>
            <a:r>
              <a:rPr lang="ko-KR" altLang="en-US" dirty="0" smtClean="0"/>
              <a:t>에 도플러 센서를 동작시켜 보기 전에 비교적 간단한 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먼저 시도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사용한 센서</a:t>
            </a:r>
            <a:r>
              <a:rPr lang="en-US" altLang="ko-KR" dirty="0" smtClean="0"/>
              <a:t>: </a:t>
            </a:r>
            <a:r>
              <a:rPr lang="en-US" altLang="ko-KR" dirty="0" err="1"/>
              <a:t>Ledtech</a:t>
            </a:r>
            <a:r>
              <a:rPr lang="en-US" altLang="ko-KR" dirty="0"/>
              <a:t> L4RR5000H1D1</a:t>
            </a:r>
          </a:p>
          <a:p>
            <a:pPr lvl="1"/>
            <a:r>
              <a:rPr lang="ko-KR" altLang="en-US" dirty="0" smtClean="0"/>
              <a:t>전압 </a:t>
            </a:r>
            <a:r>
              <a:rPr lang="en-US" altLang="ko-KR" dirty="0" smtClean="0"/>
              <a:t>: 3V</a:t>
            </a:r>
          </a:p>
          <a:p>
            <a:pPr lvl="1"/>
            <a:r>
              <a:rPr lang="ko-KR" altLang="en-US" dirty="0" smtClean="0"/>
              <a:t>저항을 사용해 전압을 맞춤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760" y="2996952"/>
            <a:ext cx="2305852" cy="219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839600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Jetson Nano</a:t>
            </a:r>
            <a:r>
              <a:rPr lang="ko-KR" altLang="en-US" dirty="0"/>
              <a:t>에 </a:t>
            </a:r>
            <a:r>
              <a:rPr lang="en-US" altLang="ko-KR" dirty="0"/>
              <a:t>led </a:t>
            </a:r>
            <a:r>
              <a:rPr lang="ko-KR" altLang="en-US" dirty="0"/>
              <a:t>센서 </a:t>
            </a:r>
            <a:r>
              <a:rPr lang="ko-KR" altLang="en-US" dirty="0" smtClean="0"/>
              <a:t>연결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Jetson Nano</a:t>
            </a:r>
            <a:r>
              <a:rPr lang="ko-KR" altLang="en-US" dirty="0" smtClean="0"/>
              <a:t>에서 사용하기 위해 </a:t>
            </a:r>
            <a:r>
              <a:rPr lang="en-US" altLang="ko-KR" dirty="0" err="1" smtClean="0"/>
              <a:t>ubuntu</a:t>
            </a:r>
            <a:r>
              <a:rPr lang="ko-KR" altLang="en-US" dirty="0"/>
              <a:t>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python</a:t>
            </a:r>
            <a:r>
              <a:rPr lang="ko-KR" altLang="en-US" dirty="0"/>
              <a:t> </a:t>
            </a:r>
            <a:r>
              <a:rPr lang="ko-KR" altLang="en-US" dirty="0" smtClean="0"/>
              <a:t>패키지를 사용하여  코드 작성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276872"/>
            <a:ext cx="5472608" cy="23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00809"/>
            <a:ext cx="3924136" cy="44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3960440" cy="44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2483768" y="4581128"/>
            <a:ext cx="576064" cy="57013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6228184" y="4880578"/>
            <a:ext cx="576064" cy="57013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  <p:sp>
        <p:nvSpPr>
          <p:cNvPr id="6" name="오른쪽 화살표 5"/>
          <p:cNvSpPr/>
          <p:nvPr/>
        </p:nvSpPr>
        <p:spPr bwMode="auto">
          <a:xfrm>
            <a:off x="3419872" y="4880578"/>
            <a:ext cx="2520280" cy="852678"/>
          </a:xfrm>
          <a:prstGeom prst="rightArrow">
            <a:avLst/>
          </a:prstGeom>
          <a:solidFill>
            <a:schemeClr val="bg2">
              <a:lumMod val="95000"/>
              <a:lumOff val="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6630083"/>
      </p:ext>
    </p:extLst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Jetson </a:t>
            </a:r>
            <a:r>
              <a:rPr lang="en-US" altLang="ko-KR" dirty="0"/>
              <a:t>Nano</a:t>
            </a:r>
            <a:r>
              <a:rPr lang="ko-KR" altLang="en-US" dirty="0"/>
              <a:t>에 초음파 센서 </a:t>
            </a:r>
            <a:r>
              <a:rPr lang="ko-KR" altLang="en-US" dirty="0" smtClean="0"/>
              <a:t>연</a:t>
            </a:r>
            <a:r>
              <a:rPr lang="ko-KR" altLang="en-US" dirty="0"/>
              <a:t>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5073650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Jetson Nano</a:t>
            </a:r>
            <a:r>
              <a:rPr lang="ko-KR" altLang="en-US" dirty="0" smtClean="0"/>
              <a:t>에 초음파 센서를 연결하려고 전에 시도하다가 막혔던 이유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Jetson Nano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GPIO</a:t>
            </a:r>
            <a:r>
              <a:rPr lang="ko-KR" altLang="en-US" dirty="0" smtClean="0"/>
              <a:t>에 대한 이해도 부족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전임자들이 줬던 초음파 센서 자체의 오류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사용한 센서</a:t>
            </a:r>
            <a:r>
              <a:rPr lang="en-US" altLang="ko-KR" dirty="0" smtClean="0"/>
              <a:t>(HC-SR04)</a:t>
            </a:r>
          </a:p>
          <a:p>
            <a:pPr lvl="1"/>
            <a:r>
              <a:rPr lang="ko-KR" altLang="en-US" dirty="0" smtClean="0"/>
              <a:t>측정 거리</a:t>
            </a:r>
            <a:r>
              <a:rPr lang="en-US" altLang="ko-KR" dirty="0" smtClean="0"/>
              <a:t>: 2cm~ 5m</a:t>
            </a:r>
          </a:p>
          <a:p>
            <a:pPr lvl="1"/>
            <a:r>
              <a:rPr lang="ko-KR" altLang="en-US" dirty="0" smtClean="0"/>
              <a:t>측정 각도 </a:t>
            </a:r>
            <a:r>
              <a:rPr lang="en-US" altLang="ko-KR" dirty="0" smtClean="0"/>
              <a:t>: 15º</a:t>
            </a:r>
          </a:p>
          <a:p>
            <a:pPr lvl="1"/>
            <a:r>
              <a:rPr lang="en-US" altLang="ko-KR" dirty="0" smtClean="0"/>
              <a:t>MCU</a:t>
            </a:r>
            <a:r>
              <a:rPr lang="ko-KR" altLang="en-US" dirty="0" smtClean="0"/>
              <a:t>의 일반 </a:t>
            </a:r>
            <a:r>
              <a:rPr lang="en-US" altLang="ko-KR" dirty="0" smtClean="0"/>
              <a:t>IO</a:t>
            </a:r>
            <a:r>
              <a:rPr lang="ko-KR" altLang="en-US" dirty="0" smtClean="0"/>
              <a:t>포트를 이용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DC 5V, 3.3V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01008"/>
            <a:ext cx="3302919" cy="25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04000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Jetson Nano</a:t>
            </a:r>
            <a:r>
              <a:rPr lang="ko-KR" altLang="en-US" dirty="0"/>
              <a:t>에 초음파 센서 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14</a:t>
            </a:r>
            <a:r>
              <a:rPr lang="ko-KR" altLang="en-US" dirty="0" smtClean="0"/>
              <a:t>년도에 출시한 </a:t>
            </a:r>
            <a:r>
              <a:rPr lang="en-US" altLang="ko-KR" dirty="0" smtClean="0"/>
              <a:t>NVIDIA Jetson TK1 </a:t>
            </a:r>
            <a:r>
              <a:rPr lang="ko-KR" altLang="en-US" dirty="0" smtClean="0"/>
              <a:t>제품에 한 유저가 </a:t>
            </a:r>
            <a:r>
              <a:rPr lang="ko-KR" altLang="en-US" dirty="0" err="1" smtClean="0"/>
              <a:t>오픈소스로</a:t>
            </a:r>
            <a:r>
              <a:rPr lang="ko-KR" altLang="en-US" dirty="0" smtClean="0"/>
              <a:t> 제작한 </a:t>
            </a:r>
            <a:r>
              <a:rPr lang="en-US" altLang="ko-KR" dirty="0" smtClean="0"/>
              <a:t>HC-SR04 </a:t>
            </a:r>
            <a:r>
              <a:rPr lang="ko-KR" altLang="en-US" dirty="0" smtClean="0"/>
              <a:t>초음파 센서 코드를 이용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현재 </a:t>
            </a:r>
            <a:r>
              <a:rPr lang="en-US" altLang="ko-KR" dirty="0" smtClean="0"/>
              <a:t>Jetson Nano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GPIO</a:t>
            </a:r>
            <a:r>
              <a:rPr lang="ko-KR" altLang="en-US" dirty="0" smtClean="0"/>
              <a:t>와 동기화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오픈소스</a:t>
            </a:r>
            <a:r>
              <a:rPr lang="ko-KR" altLang="en-US" dirty="0" smtClean="0"/>
              <a:t> 주소</a:t>
            </a:r>
            <a:r>
              <a:rPr lang="en-US" altLang="ko-KR" dirty="0" smtClean="0"/>
              <a:t> https</a:t>
            </a:r>
            <a:r>
              <a:rPr lang="en-US" altLang="ko-KR" dirty="0"/>
              <a:t>://github.com/jetsonhacks/JHHC-SR04.git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4265723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Jetson Nano</a:t>
            </a:r>
            <a:r>
              <a:rPr lang="ko-KR" altLang="en-US" dirty="0" smtClean="0"/>
              <a:t>에 초음파 센서 연결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47" y="1196752"/>
            <a:ext cx="3448517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395536" y="1484784"/>
            <a:ext cx="4474840" cy="507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3"/>
              </a:buBlip>
              <a:defRPr kumimoji="1" sz="2000" b="1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4"/>
              </a:buBlip>
              <a:defRPr kumimoji="1" sz="18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kumimoji="1" sz="18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6"/>
              </a:buBlip>
              <a:defRPr kumimoji="1" sz="16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en-US" altLang="ko-KR" kern="0" dirty="0" smtClean="0"/>
              <a:t>Jetson TK1</a:t>
            </a:r>
            <a:r>
              <a:rPr lang="ko-KR" altLang="en-US" kern="0" dirty="0" smtClean="0"/>
              <a:t>에서 사용하는 초음파 센서 </a:t>
            </a:r>
            <a:r>
              <a:rPr lang="en-US" altLang="ko-KR" kern="0" dirty="0" smtClean="0"/>
              <a:t>GPIO </a:t>
            </a:r>
            <a:r>
              <a:rPr lang="ko-KR" altLang="en-US" kern="0" dirty="0" smtClean="0"/>
              <a:t>코드 </a:t>
            </a:r>
            <a:endParaRPr lang="en-US" altLang="ko-KR" kern="0" dirty="0" smtClean="0"/>
          </a:p>
          <a:p>
            <a:pPr latinLnBrk="0"/>
            <a:endParaRPr lang="en-US" altLang="ko-KR" kern="0" dirty="0"/>
          </a:p>
          <a:p>
            <a:pPr latinLnBrk="0"/>
            <a:endParaRPr lang="en-US" altLang="ko-KR" kern="0" dirty="0" smtClean="0"/>
          </a:p>
          <a:p>
            <a:pPr latinLnBrk="0"/>
            <a:endParaRPr lang="en-US" altLang="ko-KR" kern="0" dirty="0" smtClean="0"/>
          </a:p>
          <a:p>
            <a:pPr latinLnBrk="0"/>
            <a:endParaRPr lang="en-US" altLang="ko-KR" kern="0" dirty="0" smtClean="0"/>
          </a:p>
          <a:p>
            <a:pPr latinLnBrk="0"/>
            <a:r>
              <a:rPr lang="en-US" altLang="ko-KR" kern="0" dirty="0" err="1" smtClean="0"/>
              <a:t>JetsonGPIO.h</a:t>
            </a:r>
            <a:r>
              <a:rPr lang="ko-KR" altLang="en-US" kern="0" dirty="0" smtClean="0"/>
              <a:t>에 있는 코드를  </a:t>
            </a:r>
            <a:r>
              <a:rPr lang="en-US" altLang="ko-KR" kern="0" dirty="0" smtClean="0"/>
              <a:t>Jetson Nano</a:t>
            </a:r>
            <a:r>
              <a:rPr lang="ko-KR" altLang="en-US" kern="0" dirty="0" smtClean="0"/>
              <a:t>에서 사용하도록 수정 </a:t>
            </a:r>
            <a:endParaRPr lang="ko-KR" altLang="en-US" kern="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501008"/>
            <a:ext cx="3456384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762115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Jetson </a:t>
            </a:r>
            <a:r>
              <a:rPr lang="en-US" altLang="ko-KR" dirty="0"/>
              <a:t>Nano</a:t>
            </a:r>
            <a:r>
              <a:rPr lang="ko-KR" altLang="en-US" dirty="0"/>
              <a:t>에 초음파 센서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3074" name="Picture 2" descr="https://maker.pro/storage/RR2YUK1/RR2YUK1qIc7SQSdUZgGkMIGhxHfPEdBq6TU6g2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64704"/>
            <a:ext cx="3639984" cy="497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38" y="764704"/>
            <a:ext cx="4770512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3568" y="574362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Jetson Nano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GPIO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73018" y="278092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Jetson TK1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Trig,Echo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344" y="3356992"/>
            <a:ext cx="4770512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073018" y="5301208"/>
            <a:ext cx="338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Jetson Nano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Trig,Echo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 bwMode="auto">
          <a:xfrm>
            <a:off x="5652120" y="1736812"/>
            <a:ext cx="3096344" cy="2520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5652120" y="4227686"/>
            <a:ext cx="3096344" cy="2520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46158" y="1710426"/>
            <a:ext cx="1700572" cy="2784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337122" y="2162415"/>
            <a:ext cx="1700572" cy="2784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2143520" y="2440829"/>
            <a:ext cx="1819992" cy="2784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921926"/>
      </p:ext>
    </p:extLst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Jetson </a:t>
            </a:r>
            <a:r>
              <a:rPr lang="en-US" altLang="ko-KR" dirty="0"/>
              <a:t>Nano</a:t>
            </a:r>
            <a:r>
              <a:rPr lang="ko-KR" altLang="en-US" dirty="0"/>
              <a:t>에 초음파 센서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091" y="1484784"/>
            <a:ext cx="3970784" cy="5073650"/>
          </a:xfrm>
        </p:spPr>
        <p:txBody>
          <a:bodyPr/>
          <a:lstStyle/>
          <a:p>
            <a:r>
              <a:rPr lang="ko-KR" altLang="en-US" dirty="0" smtClean="0"/>
              <a:t>저항을 연결하는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전압을 맞추기 위해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5V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3.3V</a:t>
            </a:r>
            <a:r>
              <a:rPr lang="ko-KR" altLang="en-US" dirty="0" smtClean="0"/>
              <a:t>로 낮추기 위해 전압분배 법칙을 적용</a:t>
            </a:r>
            <a:r>
              <a:rPr lang="en-US" altLang="ko-KR" dirty="0" smtClean="0"/>
              <a:t>, GND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Echo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㏀</a:t>
            </a:r>
            <a:r>
              <a:rPr lang="en-US" altLang="ko-KR" dirty="0" smtClean="0"/>
              <a:t>, Echo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㏀을 달아주고 동작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975134-E4F0-4D7C-BB01-3A924106656E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04073" y="728940"/>
            <a:ext cx="3672408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Screenshot from 2021-03-12 17-19-4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50" y="780773"/>
            <a:ext cx="886085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323528" y="5533301"/>
            <a:ext cx="8229600" cy="1401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4"/>
              </a:buBlip>
              <a:defRPr kumimoji="1" sz="2000" b="1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5"/>
              </a:buBlip>
              <a:defRPr kumimoji="1" sz="18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kumimoji="1" sz="18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굴림" charset="-127"/>
              <a:buBlip>
                <a:blip r:embed="rId7"/>
              </a:buBlip>
              <a:defRPr kumimoji="1" sz="16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8"/>
              </a:buBlip>
              <a:defRPr kumimoji="1" sz="1600">
                <a:solidFill>
                  <a:schemeClr val="bg2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8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8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8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Blip>
                <a:blip r:embed="rId8"/>
              </a:buBlip>
              <a:defRPr kumimoji="1" sz="16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latinLnBrk="0"/>
            <a:r>
              <a:rPr lang="ko-KR" altLang="en-US" kern="0" dirty="0" smtClean="0"/>
              <a:t>전임 인턴이 개선사항으로 적었던 문제점 및 개선사항 중 하나인 초음파 센서 작동문제를 해결</a:t>
            </a:r>
            <a:endParaRPr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3279657508"/>
      </p:ext>
    </p:extLst>
  </p:cSld>
  <p:clrMapOvr>
    <a:masterClrMapping/>
  </p:clrMapOvr>
  <p:transition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2_Roadshow Slides">
  <a:themeElements>
    <a:clrScheme name="2_Roadshow Slides 2">
      <a:dk1>
        <a:srgbClr val="000000"/>
      </a:dk1>
      <a:lt1>
        <a:srgbClr val="FFFFFF"/>
      </a:lt1>
      <a:dk2>
        <a:srgbClr val="3F4DA1"/>
      </a:dk2>
      <a:lt2>
        <a:srgbClr val="FFFFFF"/>
      </a:lt2>
      <a:accent1>
        <a:srgbClr val="FFCC00"/>
      </a:accent1>
      <a:accent2>
        <a:srgbClr val="0DB3F8"/>
      </a:accent2>
      <a:accent3>
        <a:srgbClr val="AFB2CD"/>
      </a:accent3>
      <a:accent4>
        <a:srgbClr val="DADADA"/>
      </a:accent4>
      <a:accent5>
        <a:srgbClr val="FFE2AA"/>
      </a:accent5>
      <a:accent6>
        <a:srgbClr val="0BA2E1"/>
      </a:accent6>
      <a:hlink>
        <a:srgbClr val="99FF33"/>
      </a:hlink>
      <a:folHlink>
        <a:srgbClr val="FF66F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itchFamily="34" charset="0"/>
            <a:ea typeface="굴림" pitchFamily="50" charset="-127"/>
          </a:defRPr>
        </a:defPPr>
      </a:lstStyle>
    </a:lnDef>
  </a:objectDefaults>
  <a:extraClrSchemeLst>
    <a:extraClrScheme>
      <a:clrScheme name="2_Roadshow Slides 1">
        <a:dk1>
          <a:srgbClr val="000000"/>
        </a:dk1>
        <a:lt1>
          <a:srgbClr val="FFFFFF"/>
        </a:lt1>
        <a:dk2>
          <a:srgbClr val="3F4DA1"/>
        </a:dk2>
        <a:lt2>
          <a:srgbClr val="FFFFFF"/>
        </a:lt2>
        <a:accent1>
          <a:srgbClr val="FFCC00"/>
        </a:accent1>
        <a:accent2>
          <a:srgbClr val="71D3FC"/>
        </a:accent2>
        <a:accent3>
          <a:srgbClr val="AFB2CD"/>
        </a:accent3>
        <a:accent4>
          <a:srgbClr val="DADADA"/>
        </a:accent4>
        <a:accent5>
          <a:srgbClr val="FFE2AA"/>
        </a:accent5>
        <a:accent6>
          <a:srgbClr val="66BFE4"/>
        </a:accent6>
        <a:hlink>
          <a:srgbClr val="99FF33"/>
        </a:hlink>
        <a:folHlink>
          <a:srgbClr val="FF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Roadshow Slides 2">
        <a:dk1>
          <a:srgbClr val="000000"/>
        </a:dk1>
        <a:lt1>
          <a:srgbClr val="FFFFFF"/>
        </a:lt1>
        <a:dk2>
          <a:srgbClr val="3F4DA1"/>
        </a:dk2>
        <a:lt2>
          <a:srgbClr val="FFFFFF"/>
        </a:lt2>
        <a:accent1>
          <a:srgbClr val="FFCC00"/>
        </a:accent1>
        <a:accent2>
          <a:srgbClr val="0DB3F8"/>
        </a:accent2>
        <a:accent3>
          <a:srgbClr val="AFB2CD"/>
        </a:accent3>
        <a:accent4>
          <a:srgbClr val="DADADA"/>
        </a:accent4>
        <a:accent5>
          <a:srgbClr val="FFE2AA"/>
        </a:accent5>
        <a:accent6>
          <a:srgbClr val="0BA2E1"/>
        </a:accent6>
        <a:hlink>
          <a:srgbClr val="99FF33"/>
        </a:hlink>
        <a:folHlink>
          <a:srgbClr val="FF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Roadshow Slides 3">
        <a:dk1>
          <a:srgbClr val="000000"/>
        </a:dk1>
        <a:lt1>
          <a:srgbClr val="FFFFFF"/>
        </a:lt1>
        <a:dk2>
          <a:srgbClr val="313C7E"/>
        </a:dk2>
        <a:lt2>
          <a:srgbClr val="FFFFFF"/>
        </a:lt2>
        <a:accent1>
          <a:srgbClr val="FFCC00"/>
        </a:accent1>
        <a:accent2>
          <a:srgbClr val="0DB3F8"/>
        </a:accent2>
        <a:accent3>
          <a:srgbClr val="ADAFC0"/>
        </a:accent3>
        <a:accent4>
          <a:srgbClr val="DADADA"/>
        </a:accent4>
        <a:accent5>
          <a:srgbClr val="FFE2AA"/>
        </a:accent5>
        <a:accent6>
          <a:srgbClr val="0BA2E1"/>
        </a:accent6>
        <a:hlink>
          <a:srgbClr val="99FF33"/>
        </a:hlink>
        <a:folHlink>
          <a:srgbClr val="FF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Roadshow Slides 4">
        <a:dk1>
          <a:srgbClr val="FFFFFF"/>
        </a:dk1>
        <a:lt1>
          <a:srgbClr val="FFFFFF"/>
        </a:lt1>
        <a:dk2>
          <a:srgbClr val="FFFFFF"/>
        </a:dk2>
        <a:lt2>
          <a:srgbClr val="000000"/>
        </a:lt2>
        <a:accent1>
          <a:srgbClr val="FFCC00"/>
        </a:accent1>
        <a:accent2>
          <a:srgbClr val="71D3FC"/>
        </a:accent2>
        <a:accent3>
          <a:srgbClr val="FFFFFF"/>
        </a:accent3>
        <a:accent4>
          <a:srgbClr val="DADADA"/>
        </a:accent4>
        <a:accent5>
          <a:srgbClr val="FFE2AA"/>
        </a:accent5>
        <a:accent6>
          <a:srgbClr val="66BFE4"/>
        </a:accent6>
        <a:hlink>
          <a:srgbClr val="99FF33"/>
        </a:hlink>
        <a:folHlink>
          <a:srgbClr val="FF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Roadshow Slides 5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FFCC00"/>
        </a:accent1>
        <a:accent2>
          <a:srgbClr val="71D3F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66BFE4"/>
        </a:accent6>
        <a:hlink>
          <a:srgbClr val="99FF33"/>
        </a:hlink>
        <a:folHlink>
          <a:srgbClr val="FF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Seloco-EDA-Master_Design</Template>
  <TotalTime>26156</TotalTime>
  <Words>428</Words>
  <Application>Microsoft Office PowerPoint</Application>
  <PresentationFormat>화면 슬라이드 쇼(4:3)</PresentationFormat>
  <Paragraphs>95</Paragraphs>
  <Slides>14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2_Roadshow Slides</vt:lpstr>
      <vt:lpstr>Jetson Nano 실습</vt:lpstr>
      <vt:lpstr>목차</vt:lpstr>
      <vt:lpstr>1. Jetson Nano에 led 센서 연결 </vt:lpstr>
      <vt:lpstr>1. Jetson Nano에 led 센서 연결 </vt:lpstr>
      <vt:lpstr>2. Jetson Nano에 초음파 센서 연결</vt:lpstr>
      <vt:lpstr>2. Jetson Nano에 초음파 센서 연결</vt:lpstr>
      <vt:lpstr>2. Jetson Nano에 초음파 센서 연결</vt:lpstr>
      <vt:lpstr>2. Jetson Nano에 초음파 센서 연결</vt:lpstr>
      <vt:lpstr>2. Jetson Nano에 초음파 센서 연결</vt:lpstr>
      <vt:lpstr>3. Jetson Nano에 도플러 센서 연결 </vt:lpstr>
      <vt:lpstr>3. Jetson Nano에 도플러 센서 연결 </vt:lpstr>
      <vt:lpstr>3. Jetson Nano에 도플러 센서 연결 </vt:lpstr>
      <vt:lpstr>4. 조도 센서 실습</vt:lpstr>
      <vt:lpstr>4. 조도 센서 실습</vt:lpstr>
    </vt:vector>
  </TitlesOfParts>
  <Company>Seloco,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Seloco Introduction</dc:title>
  <dc:creator>Willy Song</dc:creator>
  <cp:lastModifiedBy>LENOVO</cp:lastModifiedBy>
  <cp:revision>1795</cp:revision>
  <cp:lastPrinted>2019-08-01T07:39:31Z</cp:lastPrinted>
  <dcterms:created xsi:type="dcterms:W3CDTF">2005-04-12T06:13:43Z</dcterms:created>
  <dcterms:modified xsi:type="dcterms:W3CDTF">2021-03-16T07:39:00Z</dcterms:modified>
</cp:coreProperties>
</file>